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63" r:id="rId3"/>
    <p:sldId id="258" r:id="rId4"/>
    <p:sldId id="259" r:id="rId5"/>
    <p:sldId id="261" r:id="rId6"/>
    <p:sldId id="260" r:id="rId7"/>
    <p:sldId id="262" r:id="rId8"/>
    <p:sldId id="265" r:id="rId9"/>
    <p:sldId id="297" r:id="rId10"/>
    <p:sldId id="266" r:id="rId11"/>
    <p:sldId id="269" r:id="rId12"/>
    <p:sldId id="264" r:id="rId13"/>
    <p:sldId id="272" r:id="rId14"/>
    <p:sldId id="293" r:id="rId15"/>
    <p:sldId id="273" r:id="rId16"/>
    <p:sldId id="294" r:id="rId17"/>
    <p:sldId id="274" r:id="rId18"/>
    <p:sldId id="298" r:id="rId19"/>
    <p:sldId id="276" r:id="rId20"/>
    <p:sldId id="295" r:id="rId21"/>
    <p:sldId id="277" r:id="rId22"/>
    <p:sldId id="292" r:id="rId23"/>
    <p:sldId id="279" r:id="rId24"/>
    <p:sldId id="280" r:id="rId25"/>
    <p:sldId id="296" r:id="rId26"/>
    <p:sldId id="281" r:id="rId27"/>
    <p:sldId id="282" r:id="rId28"/>
    <p:sldId id="283" r:id="rId29"/>
    <p:sldId id="289" r:id="rId30"/>
    <p:sldId id="284" r:id="rId31"/>
    <p:sldId id="287" r:id="rId32"/>
    <p:sldId id="288" r:id="rId33"/>
    <p:sldId id="285" r:id="rId34"/>
    <p:sldId id="286" r:id="rId35"/>
    <p:sldId id="290" r:id="rId36"/>
    <p:sldId id="29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88701"/>
  </p:normalViewPr>
  <p:slideViewPr>
    <p:cSldViewPr snapToGrid="0" snapToObjects="1">
      <p:cViewPr>
        <p:scale>
          <a:sx n="67" d="100"/>
          <a:sy n="67" d="100"/>
        </p:scale>
        <p:origin x="72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78F27-28BF-F249-9DED-2803A9154E59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9C367-222A-DA47-879C-AB972B2457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214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7335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原因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4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加图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6864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839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910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975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83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627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204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264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73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5A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58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31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79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19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科普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3786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1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62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原因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9C367-222A-DA47-879C-AB972B245737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6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1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99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29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62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989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695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80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38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4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0A9D4-FA5A-4D41-AA74-8B159A8F5EE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/33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464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29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8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02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33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54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4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005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8710-A09F-4C4A-8F05-3C8901D6C49A}" type="datetimeFigureOut">
              <a:rPr kumimoji="1" lang="zh-CN" altLang="en-US" smtClean="0"/>
              <a:t>2018/10/25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007DB-4D60-504E-99B5-33AD8DD28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34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0.emf"/><Relationship Id="rId5" Type="http://schemas.openxmlformats.org/officeDocument/2006/relationships/image" Target="../media/image10.png"/><Relationship Id="rId6" Type="http://schemas.openxmlformats.org/officeDocument/2006/relationships/image" Target="../media/image6.tiff"/><Relationship Id="rId7" Type="http://schemas.openxmlformats.org/officeDocument/2006/relationships/image" Target="../media/image41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42.emf"/><Relationship Id="rId5" Type="http://schemas.openxmlformats.org/officeDocument/2006/relationships/image" Target="../media/image37.emf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43.png"/><Relationship Id="rId5" Type="http://schemas.openxmlformats.org/officeDocument/2006/relationships/image" Target="../media/image44.emf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80975" y="1942734"/>
            <a:ext cx="11715750" cy="1175404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zh-CN" sz="4000" b="1" dirty="0" smtClean="0">
                <a:latin typeface="Comic Sans MS" charset="0"/>
                <a:ea typeface="Comic Sans MS" charset="0"/>
                <a:cs typeface="Comic Sans MS" charset="0"/>
              </a:rPr>
              <a:t>VSkin</a:t>
            </a:r>
            <a:r>
              <a:rPr lang="en-US" altLang="zh-CN" sz="4000" b="1" dirty="0">
                <a:latin typeface="Comic Sans MS" charset="0"/>
                <a:ea typeface="Comic Sans MS" charset="0"/>
                <a:cs typeface="Comic Sans MS" charset="0"/>
              </a:rPr>
              <a:t>: Sensing Touch Gestures </a:t>
            </a:r>
            <a:r>
              <a:rPr lang="en-US" altLang="zh-CN" sz="4000" b="1" dirty="0" smtClean="0">
                <a:latin typeface="Comic Sans MS" charset="0"/>
                <a:ea typeface="Comic Sans MS" charset="0"/>
                <a:cs typeface="Comic Sans MS" charset="0"/>
              </a:rPr>
              <a:t>on Surfaces </a:t>
            </a:r>
            <a:br>
              <a:rPr lang="en-US" altLang="zh-CN" sz="4000" b="1" dirty="0" smtClean="0"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altLang="zh-CN" sz="4000" b="1" dirty="0" smtClean="0">
                <a:latin typeface="Comic Sans MS" charset="0"/>
                <a:ea typeface="Comic Sans MS" charset="0"/>
                <a:cs typeface="Comic Sans MS" charset="0"/>
              </a:rPr>
              <a:t>of </a:t>
            </a:r>
            <a:r>
              <a:rPr lang="en-US" altLang="zh-CN" sz="4000" b="1" dirty="0">
                <a:latin typeface="Comic Sans MS" charset="0"/>
                <a:ea typeface="Comic Sans MS" charset="0"/>
                <a:cs typeface="Comic Sans MS" charset="0"/>
              </a:rPr>
              <a:t>Mobile Devices Using Acoustic Signals</a:t>
            </a:r>
            <a:endParaRPr lang="zh-CN" altLang="en-US" sz="4000" b="1" dirty="0" smtClean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" name="副标题 2"/>
          <p:cNvSpPr>
            <a:spLocks noGrp="1"/>
          </p:cNvSpPr>
          <p:nvPr>
            <p:ph type="subTitle" idx="4294967295"/>
          </p:nvPr>
        </p:nvSpPr>
        <p:spPr>
          <a:xfrm>
            <a:off x="1978943" y="3858552"/>
            <a:ext cx="8272214" cy="51817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3000" b="1" dirty="0" smtClean="0"/>
              <a:t>Ke Sun, </a:t>
            </a:r>
            <a:r>
              <a:rPr lang="en-US" altLang="zh-CN" sz="3000" dirty="0" smtClean="0"/>
              <a:t>Ting Zhao, Wei Wang, and Lei Xie</a:t>
            </a:r>
            <a:endParaRPr lang="en-US" altLang="zh-CN" sz="3000" b="1" baseline="30000" dirty="0"/>
          </a:p>
          <a:p>
            <a:pPr algn="ctr"/>
            <a:endParaRPr lang="en-US" altLang="zh-CN" sz="3000" baseline="30000" dirty="0" smtClean="0">
              <a:latin typeface="+mj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180241" y="5765222"/>
            <a:ext cx="36791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2400" dirty="0" smtClean="0">
                <a:latin typeface="+mn-lt"/>
              </a:rPr>
              <a:t>MobiCom'18  Nov 1</a:t>
            </a:r>
            <a:r>
              <a:rPr lang="en-US" altLang="zh-CN" sz="2400" baseline="30000" dirty="0" smtClean="0">
                <a:latin typeface="+mn-lt"/>
              </a:rPr>
              <a:t>st</a:t>
            </a:r>
            <a:r>
              <a:rPr lang="en-US" altLang="zh-CN" sz="2400" dirty="0" smtClean="0">
                <a:latin typeface="+mn-lt"/>
              </a:rPr>
              <a:t>, </a:t>
            </a:r>
            <a:r>
              <a:rPr lang="en-US" altLang="zh-CN" sz="2400" dirty="0">
                <a:latin typeface="+mn-lt"/>
              </a:rPr>
              <a:t>2018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1050" y="4655477"/>
            <a:ext cx="1066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State Key Laboratory for Novel </a:t>
            </a:r>
            <a:r>
              <a:rPr lang="en-US" altLang="zh-CN" sz="2400" dirty="0" smtClean="0"/>
              <a:t>Software Technology </a:t>
            </a:r>
          </a:p>
          <a:p>
            <a:pPr algn="ctr"/>
            <a:r>
              <a:rPr lang="en-US" altLang="zh-CN" sz="2400" dirty="0" smtClean="0"/>
              <a:t>Nanjing </a:t>
            </a:r>
            <a:r>
              <a:rPr lang="en-US" altLang="zh-CN" sz="2400" dirty="0"/>
              <a:t>University 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313" y="19125"/>
            <a:ext cx="1308412" cy="164486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8" y="19125"/>
            <a:ext cx="1203373" cy="16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Basic idea</a:t>
            </a:r>
            <a:endParaRPr kumimoji="1" lang="zh-CN" altLang="en-US" b="1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5" y="1175933"/>
            <a:ext cx="6885405" cy="54858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63" y="1518447"/>
            <a:ext cx="2331602" cy="34504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834" y="5233976"/>
            <a:ext cx="1212497" cy="9526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388" y="2947266"/>
            <a:ext cx="1306661" cy="29207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418" y="1484551"/>
            <a:ext cx="2568735" cy="34843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834" y="5197853"/>
            <a:ext cx="1320291" cy="1027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631" y="1930862"/>
            <a:ext cx="849570" cy="33421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835" y="3635932"/>
            <a:ext cx="1813795" cy="13921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6550" y="3946441"/>
            <a:ext cx="880615" cy="22958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4027" y="1441840"/>
            <a:ext cx="971902" cy="24779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8923" y="2020290"/>
            <a:ext cx="1191914" cy="324892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991350" y="1607696"/>
            <a:ext cx="476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When performing touch gestures: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29450" y="2766402"/>
            <a:ext cx="468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400" dirty="0">
                <a:solidFill>
                  <a:srgbClr val="C00000"/>
                </a:solidFill>
              </a:rPr>
              <a:t>Structure sound pattern changes: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i="1" dirty="0" smtClean="0">
                <a:solidFill>
                  <a:srgbClr val="C00000"/>
                </a:solidFill>
              </a:rPr>
              <a:t>Touch </a:t>
            </a:r>
            <a:r>
              <a:rPr kumimoji="1" lang="en-US" altLang="zh-CN" sz="2400" i="1" dirty="0">
                <a:solidFill>
                  <a:srgbClr val="C00000"/>
                </a:solidFill>
              </a:rPr>
              <a:t>detection</a:t>
            </a:r>
            <a:endParaRPr kumimoji="1" lang="zh-CN" altLang="en-US" sz="2400" i="1" dirty="0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29450" y="4368710"/>
            <a:ext cx="5057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400" dirty="0">
                <a:solidFill>
                  <a:schemeClr val="accent6"/>
                </a:solidFill>
              </a:rPr>
              <a:t>Reflection air path distance changes: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i="1" dirty="0">
                <a:solidFill>
                  <a:schemeClr val="accent6"/>
                </a:solidFill>
              </a:rPr>
              <a:t>Movement measurement</a:t>
            </a:r>
            <a:endParaRPr kumimoji="1" lang="zh-CN" altLang="en-US" sz="24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0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Challenge 1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2786050"/>
            <a:ext cx="8719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l"/>
            </a:pPr>
            <a:r>
              <a:rPr kumimoji="1" lang="en-US" altLang="zh-CN" sz="4000" dirty="0" smtClean="0"/>
              <a:t>How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to separate the </a:t>
            </a:r>
            <a:r>
              <a:rPr kumimoji="1" lang="en-US" altLang="zh-CN" sz="4000" dirty="0"/>
              <a:t>structure-borne </a:t>
            </a:r>
            <a:r>
              <a:rPr kumimoji="1" lang="en-US" altLang="zh-CN" sz="4000" dirty="0" smtClean="0"/>
              <a:t>and the air-borne </a:t>
            </a:r>
            <a:r>
              <a:rPr kumimoji="1" lang="en-US" altLang="zh-CN" sz="4000" dirty="0"/>
              <a:t>sound </a:t>
            </a:r>
            <a:r>
              <a:rPr kumimoji="1" lang="en-US" altLang="zh-CN" sz="4000" dirty="0" smtClean="0"/>
              <a:t>signals? </a:t>
            </a:r>
            <a:endParaRPr kumimoji="1" lang="en-US" altLang="zh-CN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488" y="1328206"/>
            <a:ext cx="3579512" cy="42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Basic idea:	</a:t>
            </a:r>
            <a:r>
              <a:rPr kumimoji="1" lang="en-US" altLang="zh-CN" b="1" dirty="0" smtClean="0">
                <a:solidFill>
                  <a:srgbClr val="FF0000"/>
                </a:solidFill>
                <a:latin typeface="+mn-lt"/>
              </a:rPr>
              <a:t>Delay difference</a:t>
            </a:r>
            <a:endParaRPr kumimoji="1" lang="zh-CN" altLang="en-US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5" y="1175933"/>
            <a:ext cx="6885405" cy="54858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63" y="1518447"/>
            <a:ext cx="2331602" cy="34504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834" y="5233976"/>
            <a:ext cx="1212497" cy="9526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388" y="2947266"/>
            <a:ext cx="1306661" cy="29207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418" y="1484551"/>
            <a:ext cx="2568735" cy="34843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834" y="5197853"/>
            <a:ext cx="1320291" cy="1027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631" y="1930862"/>
            <a:ext cx="849570" cy="33421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835" y="3635932"/>
            <a:ext cx="1813795" cy="13921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6550" y="3946441"/>
            <a:ext cx="880615" cy="22958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4027" y="1441840"/>
            <a:ext cx="971902" cy="24779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8923" y="2020290"/>
            <a:ext cx="1191914" cy="324892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29260" y="1053699"/>
            <a:ext cx="4120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C00000"/>
                </a:solidFill>
              </a:rPr>
              <a:t>Structure-borne sound</a:t>
            </a:r>
          </a:p>
          <a:p>
            <a:pPr marL="571500" indent="-5715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400" dirty="0" smtClean="0">
                <a:solidFill>
                  <a:srgbClr val="C00000"/>
                </a:solidFill>
              </a:rPr>
              <a:t>High speed</a:t>
            </a:r>
          </a:p>
          <a:p>
            <a:pPr marL="571500" indent="-5715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400" dirty="0" smtClean="0">
                <a:solidFill>
                  <a:srgbClr val="C00000"/>
                </a:solidFill>
              </a:rPr>
              <a:t>Low delay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21967" y="2950547"/>
            <a:ext cx="4120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LOS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air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sound</a:t>
            </a:r>
            <a:endParaRPr kumimoji="1" lang="zh-CN" altLang="en-US" sz="2400" dirty="0" smtClean="0"/>
          </a:p>
          <a:p>
            <a:pPr marL="571500" indent="-5715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400" dirty="0" smtClean="0"/>
              <a:t>Low speed</a:t>
            </a:r>
          </a:p>
          <a:p>
            <a:pPr marL="571500" indent="-5715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400" dirty="0" smtClean="0"/>
              <a:t>Medium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delay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421967" y="4847395"/>
            <a:ext cx="4120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accent6"/>
                </a:solidFill>
              </a:rPr>
              <a:t>Reflection</a:t>
            </a:r>
            <a:r>
              <a:rPr kumimoji="1" lang="zh-CN" altLang="en-US" sz="2400" dirty="0" smtClean="0">
                <a:solidFill>
                  <a:schemeClr val="accent6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accent6"/>
                </a:solidFill>
              </a:rPr>
              <a:t>air</a:t>
            </a:r>
            <a:r>
              <a:rPr kumimoji="1" lang="zh-CN" altLang="en-US" sz="2400" dirty="0" smtClean="0">
                <a:solidFill>
                  <a:schemeClr val="accent6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accent6"/>
                </a:solidFill>
              </a:rPr>
              <a:t>sound</a:t>
            </a:r>
            <a:endParaRPr kumimoji="1" lang="zh-CN" altLang="en-US" sz="2400" dirty="0" smtClean="0">
              <a:solidFill>
                <a:schemeClr val="accent6"/>
              </a:solidFill>
            </a:endParaRPr>
          </a:p>
          <a:p>
            <a:pPr marL="571500" indent="-5715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400" dirty="0" smtClean="0">
                <a:solidFill>
                  <a:schemeClr val="accent6"/>
                </a:solidFill>
              </a:rPr>
              <a:t>Long distance</a:t>
            </a:r>
          </a:p>
          <a:p>
            <a:pPr marL="571500" indent="-5715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400" dirty="0" smtClean="0">
                <a:solidFill>
                  <a:schemeClr val="accent6"/>
                </a:solidFill>
              </a:rPr>
              <a:t>Large delay</a:t>
            </a:r>
          </a:p>
        </p:txBody>
      </p:sp>
    </p:spTree>
    <p:extLst>
      <p:ext uri="{BB962C8B-B14F-4D97-AF65-F5344CB8AC3E}">
        <p14:creationId xmlns:p14="http://schemas.microsoft.com/office/powerpoint/2010/main" val="136738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Basic idea:	Delay difference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6565" y="5204018"/>
            <a:ext cx="1116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Challenge: Delay difference is too small (&lt;0.34 </a:t>
            </a:r>
            <a:r>
              <a:rPr kumimoji="1" lang="en-US" altLang="zh-CN" sz="3200" dirty="0" err="1" smtClean="0"/>
              <a:t>ms</a:t>
            </a:r>
            <a:r>
              <a:rPr kumimoji="1" lang="en-US" altLang="zh-CN" sz="3200" dirty="0" smtClean="0"/>
              <a:t>) !</a:t>
            </a:r>
            <a:endParaRPr kumimoji="1" lang="zh-CN" altLang="en-US" sz="3200" dirty="0"/>
          </a:p>
        </p:txBody>
      </p:sp>
      <p:sp>
        <p:nvSpPr>
          <p:cNvPr id="15" name="云形标注 14"/>
          <p:cNvSpPr/>
          <p:nvPr/>
        </p:nvSpPr>
        <p:spPr>
          <a:xfrm>
            <a:off x="7412690" y="702923"/>
            <a:ext cx="4779310" cy="2628900"/>
          </a:xfrm>
          <a:prstGeom prst="cloudCallout">
            <a:avLst>
              <a:gd name="adj1" fmla="val -40617"/>
              <a:gd name="adj2" fmla="val 6733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>
                <a:solidFill>
                  <a:schemeClr val="tx1"/>
                </a:solidFill>
              </a:rPr>
              <a:t>Too</a:t>
            </a:r>
            <a:r>
              <a:rPr kumimoji="1" lang="zh-CN" altLang="en-US" sz="32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3200" dirty="0" smtClean="0">
                <a:solidFill>
                  <a:schemeClr val="tx1"/>
                </a:solidFill>
              </a:rPr>
              <a:t>small interval </a:t>
            </a:r>
          </a:p>
          <a:p>
            <a:pPr algn="ctr"/>
            <a:r>
              <a:rPr kumimoji="1" lang="en-US" altLang="zh-CN" sz="3200" dirty="0" smtClean="0">
                <a:solidFill>
                  <a:schemeClr val="tx1"/>
                </a:solidFill>
              </a:rPr>
              <a:t>to hear the echo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6565" y="5893333"/>
            <a:ext cx="1116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Solution: Transmission signal design</a:t>
            </a:r>
            <a:endParaRPr kumimoji="1" lang="zh-CN" altLang="en-US" sz="3200" dirty="0"/>
          </a:p>
        </p:txBody>
      </p:sp>
      <p:sp>
        <p:nvSpPr>
          <p:cNvPr id="17" name="圆角矩形 16"/>
          <p:cNvSpPr/>
          <p:nvPr/>
        </p:nvSpPr>
        <p:spPr>
          <a:xfrm>
            <a:off x="3873500" y="1752530"/>
            <a:ext cx="3384550" cy="76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/>
              <a:t>Structure sound</a:t>
            </a:r>
            <a:endParaRPr kumimoji="1" lang="zh-CN" altLang="en-US" sz="3600" dirty="0"/>
          </a:p>
        </p:txBody>
      </p:sp>
      <p:cxnSp>
        <p:nvCxnSpPr>
          <p:cNvPr id="18" name="直线箭头连接符 17"/>
          <p:cNvCxnSpPr/>
          <p:nvPr/>
        </p:nvCxnSpPr>
        <p:spPr>
          <a:xfrm flipH="1">
            <a:off x="2190750" y="2095500"/>
            <a:ext cx="1352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H="1">
            <a:off x="2609850" y="3200400"/>
            <a:ext cx="1352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3106320" y="4324350"/>
            <a:ext cx="1352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197350" y="2819400"/>
            <a:ext cx="3327400" cy="76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/>
              <a:t>LOS sound</a:t>
            </a:r>
            <a:endParaRPr kumimoji="1" lang="zh-CN" altLang="en-US" sz="3600" dirty="0"/>
          </a:p>
        </p:txBody>
      </p:sp>
      <p:sp>
        <p:nvSpPr>
          <p:cNvPr id="23" name="圆角矩形 22"/>
          <p:cNvSpPr/>
          <p:nvPr/>
        </p:nvSpPr>
        <p:spPr>
          <a:xfrm>
            <a:off x="4654550" y="3983065"/>
            <a:ext cx="3270250" cy="76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/>
              <a:t>Reflect sound</a:t>
            </a:r>
            <a:endParaRPr kumimoji="1" lang="zh-CN" altLang="en-US" sz="36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b="1420"/>
          <a:stretch/>
        </p:blipFill>
        <p:spPr>
          <a:xfrm>
            <a:off x="288327" y="2259040"/>
            <a:ext cx="1574327" cy="19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1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Transmission signal design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495" y="1937806"/>
            <a:ext cx="50947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 smtClean="0"/>
              <a:t>Choose ‘explicit’ signal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dirty="0" smtClean="0"/>
              <a:t>High resolution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dirty="0" smtClean="0"/>
              <a:t>High SNR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dirty="0" smtClean="0"/>
              <a:t>Narrow inaudible range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dirty="0" smtClean="0"/>
              <a:t>Phase information</a:t>
            </a:r>
            <a:endParaRPr kumimoji="1"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7355822" y="1937806"/>
            <a:ext cx="2656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smtClean="0">
                <a:solidFill>
                  <a:srgbClr val="FF0000"/>
                </a:solidFill>
              </a:rPr>
              <a:t>ZC sequence</a:t>
            </a:r>
            <a:endParaRPr kumimoji="1" lang="en-US" altLang="zh-CN" sz="32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55" y="3378403"/>
            <a:ext cx="7093795" cy="219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Transmission signal design</a:t>
            </a:r>
            <a:endParaRPr kumimoji="1" lang="zh-CN" altLang="en-US" b="1" dirty="0">
              <a:latin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30" y="2947365"/>
            <a:ext cx="9390465" cy="290855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15495" y="5672529"/>
            <a:ext cx="11166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Autocorrelation of baseband </a:t>
            </a:r>
            <a:r>
              <a:rPr lang="en-US" altLang="zh-CN" sz="2800" dirty="0" smtClean="0"/>
              <a:t> ZC sequence</a:t>
            </a:r>
            <a:endParaRPr lang="en-US" altLang="zh-CN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639345" y="1461556"/>
            <a:ext cx="1019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 smtClean="0">
                <a:solidFill>
                  <a:srgbClr val="FF0000"/>
                </a:solidFill>
              </a:rPr>
              <a:t>ZC sequence</a:t>
            </a:r>
            <a:r>
              <a:rPr kumimoji="1" lang="en-US" altLang="zh-CN" sz="3200" dirty="0" smtClean="0"/>
              <a:t>: near-optimal auto-correlation function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6248400" y="3181350"/>
            <a:ext cx="325612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544306" y="2583393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Narrow main lobe width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9" name="直线箭头连接符 18"/>
          <p:cNvCxnSpPr/>
          <p:nvPr/>
        </p:nvCxnSpPr>
        <p:spPr>
          <a:xfrm flipV="1">
            <a:off x="6886642" y="3181350"/>
            <a:ext cx="4797" cy="1935904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886642" y="3903720"/>
            <a:ext cx="200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rgbClr val="FF0000"/>
                </a:solidFill>
              </a:rPr>
              <a:t>High gain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936809" y="4768309"/>
            <a:ext cx="559241" cy="27351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770103" y="4127961"/>
            <a:ext cx="280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Low side lobe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64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latin typeface="+mn-lt"/>
              </a:rPr>
              <a:t>Sound Propagation Separation 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770661" y="1328206"/>
            <a:ext cx="2965450" cy="7288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Structure sound</a:t>
            </a:r>
            <a:endParaRPr kumimoji="1" lang="zh-CN" altLang="en-US" sz="3200" dirty="0"/>
          </a:p>
        </p:txBody>
      </p:sp>
      <p:sp>
        <p:nvSpPr>
          <p:cNvPr id="13" name="圆角矩形 12"/>
          <p:cNvSpPr/>
          <p:nvPr/>
        </p:nvSpPr>
        <p:spPr>
          <a:xfrm>
            <a:off x="4135211" y="2275468"/>
            <a:ext cx="2970439" cy="6862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LOS sound</a:t>
            </a:r>
            <a:endParaRPr kumimoji="1" lang="zh-CN" altLang="en-US" sz="3200" dirty="0"/>
          </a:p>
        </p:txBody>
      </p:sp>
      <p:sp>
        <p:nvSpPr>
          <p:cNvPr id="15" name="圆角矩形 14"/>
          <p:cNvSpPr/>
          <p:nvPr/>
        </p:nvSpPr>
        <p:spPr>
          <a:xfrm>
            <a:off x="4413584" y="3208835"/>
            <a:ext cx="2952749" cy="7126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Reflect sound</a:t>
            </a:r>
            <a:endParaRPr kumimoji="1" lang="zh-CN" altLang="en-US" sz="3200" dirty="0"/>
          </a:p>
        </p:txBody>
      </p:sp>
      <p:cxnSp>
        <p:nvCxnSpPr>
          <p:cNvPr id="17" name="直线箭头连接符 16"/>
          <p:cNvCxnSpPr/>
          <p:nvPr/>
        </p:nvCxnSpPr>
        <p:spPr>
          <a:xfrm flipH="1">
            <a:off x="2190750" y="1671176"/>
            <a:ext cx="1352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H="1">
            <a:off x="2609850" y="2623676"/>
            <a:ext cx="1352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2916011" y="3565178"/>
            <a:ext cx="1352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420"/>
          <a:stretch/>
        </p:blipFill>
        <p:spPr>
          <a:xfrm>
            <a:off x="315495" y="1898327"/>
            <a:ext cx="1574327" cy="19431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9911" y="1124431"/>
            <a:ext cx="25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Mixed ! 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78126" y="2226552"/>
            <a:ext cx="48126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U</a:t>
            </a:r>
            <a:r>
              <a:rPr lang="en-US" altLang="zh-CN" sz="3200" dirty="0" smtClean="0"/>
              <a:t>se </a:t>
            </a:r>
            <a:r>
              <a:rPr lang="en-US" altLang="zh-CN" sz="3200" dirty="0"/>
              <a:t>cross-correlation </a:t>
            </a:r>
            <a:r>
              <a:rPr lang="en-US" altLang="zh-CN" sz="3200" smtClean="0"/>
              <a:t>to estimate </a:t>
            </a:r>
            <a:r>
              <a:rPr lang="en-US" altLang="zh-CN" sz="3200" smtClean="0">
                <a:solidFill>
                  <a:srgbClr val="FF0000"/>
                </a:solidFill>
              </a:rPr>
              <a:t>impulse </a:t>
            </a:r>
            <a:r>
              <a:rPr lang="en-US" altLang="zh-CN" sz="3200" dirty="0" smtClean="0">
                <a:solidFill>
                  <a:srgbClr val="FF0000"/>
                </a:solidFill>
              </a:rPr>
              <a:t>response</a:t>
            </a:r>
            <a:endParaRPr lang="en-US" altLang="zh-CN" sz="32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07" y="4261948"/>
            <a:ext cx="8414336" cy="2606208"/>
          </a:xfrm>
          <a:prstGeom prst="rect">
            <a:avLst/>
          </a:prstGeom>
        </p:spPr>
      </p:pic>
      <p:cxnSp>
        <p:nvCxnSpPr>
          <p:cNvPr id="27" name="直线箭头连接符 26"/>
          <p:cNvCxnSpPr/>
          <p:nvPr/>
        </p:nvCxnSpPr>
        <p:spPr>
          <a:xfrm flipH="1">
            <a:off x="4563408" y="4599959"/>
            <a:ext cx="2802925" cy="242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366333" y="4122905"/>
            <a:ext cx="37421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Peaks </a:t>
            </a:r>
            <a:r>
              <a:rPr lang="en-US" altLang="zh-CN" sz="2800" dirty="0" smtClean="0"/>
              <a:t>indicate propagation paths 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000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latin typeface="+mn-lt"/>
              </a:rPr>
              <a:t>Sound Propagation Separation </a:t>
            </a:r>
            <a:endParaRPr kumimoji="1" lang="zh-CN" altLang="en-US" b="1" dirty="0">
              <a:latin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8" y="1123157"/>
            <a:ext cx="8303461" cy="25718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3" y="3852599"/>
            <a:ext cx="8199856" cy="25397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94457" y="3638309"/>
            <a:ext cx="3189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Bottom Mic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2967682" y="6426012"/>
            <a:ext cx="336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Top Mic</a:t>
            </a:r>
            <a:endParaRPr kumimoji="1" lang="zh-CN" altLang="en-US" sz="2400" dirty="0"/>
          </a:p>
        </p:txBody>
      </p:sp>
      <p:sp>
        <p:nvSpPr>
          <p:cNvPr id="3" name="五角星 2"/>
          <p:cNvSpPr/>
          <p:nvPr/>
        </p:nvSpPr>
        <p:spPr>
          <a:xfrm>
            <a:off x="2990850" y="1588868"/>
            <a:ext cx="266700" cy="278938"/>
          </a:xfrm>
          <a:prstGeom prst="star5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五角星 18"/>
          <p:cNvSpPr/>
          <p:nvPr/>
        </p:nvSpPr>
        <p:spPr>
          <a:xfrm>
            <a:off x="3028950" y="4216862"/>
            <a:ext cx="266700" cy="278938"/>
          </a:xfrm>
          <a:prstGeom prst="star5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五角星 19"/>
          <p:cNvSpPr/>
          <p:nvPr/>
        </p:nvSpPr>
        <p:spPr>
          <a:xfrm>
            <a:off x="2990850" y="1394481"/>
            <a:ext cx="266700" cy="278938"/>
          </a:xfrm>
          <a:prstGeom prst="star5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五角星 20"/>
          <p:cNvSpPr/>
          <p:nvPr/>
        </p:nvSpPr>
        <p:spPr>
          <a:xfrm>
            <a:off x="3181350" y="4216862"/>
            <a:ext cx="266700" cy="278938"/>
          </a:xfrm>
          <a:prstGeom prst="star5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五角星 21"/>
          <p:cNvSpPr/>
          <p:nvPr/>
        </p:nvSpPr>
        <p:spPr>
          <a:xfrm>
            <a:off x="3124200" y="2330912"/>
            <a:ext cx="266700" cy="278938"/>
          </a:xfrm>
          <a:prstGeom prst="star5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五角星 22"/>
          <p:cNvSpPr/>
          <p:nvPr/>
        </p:nvSpPr>
        <p:spPr>
          <a:xfrm>
            <a:off x="3295650" y="4616912"/>
            <a:ext cx="266700" cy="278938"/>
          </a:xfrm>
          <a:prstGeom prst="star5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153401" y="1876768"/>
            <a:ext cx="4038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800" dirty="0" smtClean="0">
                <a:solidFill>
                  <a:srgbClr val="C00000"/>
                </a:solidFill>
              </a:rPr>
              <a:t>Structure-borne sound</a:t>
            </a:r>
            <a:endParaRPr kumimoji="1" lang="zh-CN" altLang="en-US" sz="2800" dirty="0" smtClean="0">
              <a:solidFill>
                <a:srgbClr val="C0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53401" y="3205611"/>
            <a:ext cx="41200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800" dirty="0" smtClean="0"/>
              <a:t>LOS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air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sound</a:t>
            </a:r>
            <a:endParaRPr kumimoji="1" lang="zh-CN" altLang="en-US" sz="2800" dirty="0" smtClean="0"/>
          </a:p>
        </p:txBody>
      </p:sp>
      <p:sp>
        <p:nvSpPr>
          <p:cNvPr id="38" name="文本框 37"/>
          <p:cNvSpPr txBox="1"/>
          <p:nvPr/>
        </p:nvSpPr>
        <p:spPr>
          <a:xfrm>
            <a:off x="8153401" y="4534454"/>
            <a:ext cx="3676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800" dirty="0" smtClean="0">
                <a:solidFill>
                  <a:srgbClr val="00B050"/>
                </a:solidFill>
              </a:rPr>
              <a:t>Reflection</a:t>
            </a:r>
            <a:r>
              <a:rPr kumimoji="1" lang="zh-CN" altLang="en-US" sz="2800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B050"/>
                </a:solidFill>
              </a:rPr>
              <a:t>air</a:t>
            </a:r>
            <a:r>
              <a:rPr kumimoji="1" lang="zh-CN" altLang="en-US" sz="2800" dirty="0" smtClean="0">
                <a:solidFill>
                  <a:srgbClr val="00B05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B050"/>
                </a:solidFill>
              </a:rPr>
              <a:t>sound</a:t>
            </a:r>
            <a:endParaRPr kumimoji="1" lang="zh-CN" altLang="en-US" sz="28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03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>
                <a:latin typeface="+mn-lt"/>
              </a:rPr>
              <a:t>Sound Propagation Separation </a:t>
            </a:r>
            <a:endParaRPr kumimoji="1" lang="zh-CN" altLang="en-US" b="1" dirty="0">
              <a:latin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8" y="1123157"/>
            <a:ext cx="8303461" cy="25718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3" y="3852599"/>
            <a:ext cx="8199856" cy="25397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94457" y="3638309"/>
            <a:ext cx="3189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Bottom Mic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2967682" y="6426012"/>
            <a:ext cx="336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Top Mic</a:t>
            </a:r>
            <a:endParaRPr kumimoji="1"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8324849" y="1383994"/>
            <a:ext cx="386715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 smtClean="0"/>
              <a:t>Static </a:t>
            </a:r>
            <a:r>
              <a:rPr kumimoji="1" lang="en-US" altLang="zh-CN" sz="2800" dirty="0"/>
              <a:t>delay: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800" dirty="0" smtClean="0"/>
              <a:t>Structure-borne </a:t>
            </a:r>
            <a:r>
              <a:rPr kumimoji="1" lang="en-US" altLang="zh-CN" sz="2800" dirty="0"/>
              <a:t>path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800" dirty="0"/>
              <a:t>LOS air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path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solidFill>
                  <a:srgbClr val="FF0000"/>
                </a:solidFill>
              </a:rPr>
              <a:t>Calibration</a:t>
            </a:r>
            <a:endParaRPr kumimoji="1"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 smtClean="0"/>
              <a:t>Dynamic </a:t>
            </a:r>
            <a:r>
              <a:rPr kumimoji="1" lang="en-US" altLang="zh-CN" sz="2800" dirty="0"/>
              <a:t>delay: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2800" dirty="0"/>
              <a:t>R</a:t>
            </a:r>
            <a:r>
              <a:rPr kumimoji="1" lang="en-US" altLang="zh-CN" sz="2800" dirty="0" smtClean="0"/>
              <a:t>eflection </a:t>
            </a:r>
            <a:r>
              <a:rPr kumimoji="1" lang="en-US" altLang="zh-CN" sz="2800" dirty="0"/>
              <a:t>air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path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solidFill>
                  <a:srgbClr val="FF0000"/>
                </a:solidFill>
              </a:rPr>
              <a:t>Dynamic change</a:t>
            </a:r>
            <a:endParaRPr kumimoji="1"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Challenge 2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900" y="1686248"/>
            <a:ext cx="10831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l"/>
            </a:pPr>
            <a:r>
              <a:rPr kumimoji="1" lang="en-US" altLang="zh-CN" sz="4000" dirty="0" smtClean="0"/>
              <a:t>How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to </a:t>
            </a:r>
            <a:r>
              <a:rPr kumimoji="1" lang="en-US" altLang="zh-CN" sz="4000" dirty="0"/>
              <a:t>m</a:t>
            </a:r>
            <a:r>
              <a:rPr kumimoji="1" lang="en-US" altLang="zh-CN" sz="4000" dirty="0" smtClean="0"/>
              <a:t>easure </a:t>
            </a:r>
            <a:r>
              <a:rPr kumimoji="1" lang="en-US" altLang="zh-CN" sz="4000" dirty="0"/>
              <a:t>the path coefficient (phase &amp; amplitude) of single path?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53" y="3367729"/>
            <a:ext cx="4454230" cy="34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3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+mn-lt"/>
                <a:ea typeface="Comic Sans MS" charset="0"/>
                <a:cs typeface="Comic Sans MS" charset="0"/>
              </a:rPr>
              <a:t>Motivation</a:t>
            </a:r>
            <a:endParaRPr kumimoji="1" lang="zh-CN" altLang="en-US" b="1" dirty="0">
              <a:latin typeface="+mn-lt"/>
              <a:ea typeface="Comic Sans MS" charset="0"/>
              <a:cs typeface="Comic Sans MS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1690688"/>
            <a:ext cx="10781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Touchscreen gestures: </a:t>
            </a:r>
            <a:r>
              <a:rPr lang="en-US" altLang="zh-CN" sz="3600" i="1" dirty="0" smtClean="0"/>
              <a:t>de </a:t>
            </a:r>
            <a:r>
              <a:rPr lang="en-US" altLang="zh-CN" sz="3600" i="1" dirty="0"/>
              <a:t>facto</a:t>
            </a:r>
            <a:r>
              <a:rPr lang="zh-CN" altLang="en-US" sz="3600" i="1" dirty="0"/>
              <a:t> </a:t>
            </a:r>
            <a:r>
              <a:rPr lang="en-US" altLang="zh-CN" sz="3600" dirty="0"/>
              <a:t>standard user interface</a:t>
            </a:r>
          </a:p>
          <a:p>
            <a:r>
              <a:rPr kumimoji="1" lang="en-US" altLang="zh-CN" sz="3600" dirty="0" smtClean="0"/>
              <a:t> </a:t>
            </a:r>
            <a:endParaRPr kumimoji="1"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891017"/>
            <a:ext cx="3556000" cy="3746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65303" y="4117935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0000"/>
                </a:solidFill>
              </a:rPr>
              <a:t>Only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on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the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touchscreen!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74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Path coefficient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5770" y="2642656"/>
            <a:ext cx="5590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 smtClean="0">
                <a:sym typeface="Wingdings"/>
              </a:rPr>
              <a:t>I/Q </a:t>
            </a:r>
            <a:r>
              <a:rPr kumimoji="1" lang="en-US" altLang="zh-CN" sz="3200" dirty="0">
                <a:sym typeface="Wingdings"/>
              </a:rPr>
              <a:t>trace </a:t>
            </a:r>
            <a:r>
              <a:rPr kumimoji="1" lang="en-US" altLang="zh-CN" sz="3200" dirty="0" smtClean="0">
                <a:sym typeface="Wingdings"/>
              </a:rPr>
              <a:t> </a:t>
            </a:r>
            <a:r>
              <a:rPr kumimoji="1" lang="en-US" altLang="zh-CN" sz="3200" dirty="0" smtClean="0"/>
              <a:t>Phase &amp; amplitude</a:t>
            </a:r>
            <a:endParaRPr kumimoji="1" lang="en-US" altLang="zh-CN" sz="3200" dirty="0"/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dirty="0" smtClean="0"/>
              <a:t>Phase change: path distance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en-US" altLang="zh-CN" sz="3200" dirty="0" smtClean="0"/>
              <a:t>Amplitude: path strength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5" y="2093305"/>
            <a:ext cx="6010275" cy="44647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12942" y="1328206"/>
            <a:ext cx="7357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  <a:sym typeface="Wingdings"/>
              </a:rPr>
              <a:t>Path coefficient: I/Q trace for certain delay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Challenge 2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6750" y="1328206"/>
            <a:ext cx="1002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Tradition:  One frame obtains one result for signal path.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3" y="2095394"/>
            <a:ext cx="4982446" cy="38145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8636" y="6092373"/>
            <a:ext cx="598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/>
              <a:t>I/Q trace when moving the hand</a:t>
            </a:r>
            <a:endParaRPr kumimoji="1"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6600336" y="3171680"/>
            <a:ext cx="5591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Path coefficient sampling rate is not enough when moving fast!</a:t>
            </a:r>
          </a:p>
        </p:txBody>
      </p:sp>
    </p:spTree>
    <p:extLst>
      <p:ext uri="{BB962C8B-B14F-4D97-AF65-F5344CB8AC3E}">
        <p14:creationId xmlns:p14="http://schemas.microsoft.com/office/powerpoint/2010/main" val="1223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Basic idea: Moving window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524000" y="3200400"/>
            <a:ext cx="89916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4" name="圆角矩形 3"/>
          <p:cNvSpPr/>
          <p:nvPr/>
        </p:nvSpPr>
        <p:spPr>
          <a:xfrm>
            <a:off x="1524000" y="20383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ZC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sequence</a:t>
            </a:r>
            <a:endParaRPr kumimoji="1" lang="zh-CN" altLang="en-US" sz="3200" dirty="0"/>
          </a:p>
        </p:txBody>
      </p:sp>
      <p:sp>
        <p:nvSpPr>
          <p:cNvPr id="6" name="圆角矩形 5"/>
          <p:cNvSpPr/>
          <p:nvPr/>
        </p:nvSpPr>
        <p:spPr>
          <a:xfrm>
            <a:off x="1524000" y="320040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Receive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sequence</a:t>
            </a:r>
            <a:endParaRPr kumimoji="1" lang="zh-CN" altLang="en-US" sz="3200" dirty="0"/>
          </a:p>
        </p:txBody>
      </p:sp>
      <p:sp>
        <p:nvSpPr>
          <p:cNvPr id="7" name="圆角矩形 6"/>
          <p:cNvSpPr/>
          <p:nvPr/>
        </p:nvSpPr>
        <p:spPr>
          <a:xfrm>
            <a:off x="3924300" y="320040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Receive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smtClean="0"/>
              <a:t>sequence</a:t>
            </a:r>
            <a:endParaRPr kumimoji="1" lang="zh-CN" altLang="en-US" sz="3200" dirty="0"/>
          </a:p>
        </p:txBody>
      </p:sp>
      <p:sp>
        <p:nvSpPr>
          <p:cNvPr id="8" name="圆角矩形 7"/>
          <p:cNvSpPr/>
          <p:nvPr/>
        </p:nvSpPr>
        <p:spPr>
          <a:xfrm>
            <a:off x="6324600" y="320040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Receive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smtClean="0"/>
              <a:t>sequence</a:t>
            </a:r>
            <a:endParaRPr kumimoji="1" lang="zh-CN" altLang="en-US" sz="3200" dirty="0"/>
          </a:p>
        </p:txBody>
      </p:sp>
      <p:sp>
        <p:nvSpPr>
          <p:cNvPr id="9" name="圆角矩形 8"/>
          <p:cNvSpPr/>
          <p:nvPr/>
        </p:nvSpPr>
        <p:spPr>
          <a:xfrm>
            <a:off x="8724900" y="320040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Receive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smtClean="0"/>
              <a:t>sequence</a:t>
            </a:r>
            <a:endParaRPr kumimoji="1" lang="zh-CN" altLang="en-US" sz="3200" dirty="0"/>
          </a:p>
        </p:txBody>
      </p:sp>
      <p:sp>
        <p:nvSpPr>
          <p:cNvPr id="10" name="圆角矩形 9"/>
          <p:cNvSpPr/>
          <p:nvPr/>
        </p:nvSpPr>
        <p:spPr>
          <a:xfrm>
            <a:off x="3924300" y="20383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ZC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sequence</a:t>
            </a:r>
            <a:endParaRPr kumimoji="1" lang="zh-CN" altLang="en-US" sz="3200" dirty="0"/>
          </a:p>
        </p:txBody>
      </p:sp>
      <p:sp>
        <p:nvSpPr>
          <p:cNvPr id="11" name="圆角矩形 10"/>
          <p:cNvSpPr/>
          <p:nvPr/>
        </p:nvSpPr>
        <p:spPr>
          <a:xfrm>
            <a:off x="6324600" y="20383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ZC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sequence</a:t>
            </a:r>
            <a:endParaRPr kumimoji="1" lang="zh-CN" altLang="en-US" sz="3200" dirty="0"/>
          </a:p>
        </p:txBody>
      </p:sp>
      <p:sp>
        <p:nvSpPr>
          <p:cNvPr id="12" name="圆角矩形 11"/>
          <p:cNvSpPr/>
          <p:nvPr/>
        </p:nvSpPr>
        <p:spPr>
          <a:xfrm>
            <a:off x="8724900" y="20383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ZC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sequence</a:t>
            </a:r>
            <a:endParaRPr kumimoji="1" lang="zh-CN" altLang="en-US" sz="3200" dirty="0"/>
          </a:p>
        </p:txBody>
      </p:sp>
      <p:sp>
        <p:nvSpPr>
          <p:cNvPr id="13" name="圆角矩形 12"/>
          <p:cNvSpPr/>
          <p:nvPr/>
        </p:nvSpPr>
        <p:spPr>
          <a:xfrm>
            <a:off x="1524000" y="2038350"/>
            <a:ext cx="2400300" cy="93345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4" name="圆角矩形 13"/>
          <p:cNvSpPr/>
          <p:nvPr/>
        </p:nvSpPr>
        <p:spPr>
          <a:xfrm>
            <a:off x="1524000" y="3200400"/>
            <a:ext cx="2400300" cy="93345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5" name="圆角矩形 14"/>
          <p:cNvSpPr/>
          <p:nvPr/>
        </p:nvSpPr>
        <p:spPr>
          <a:xfrm>
            <a:off x="3924300" y="2038350"/>
            <a:ext cx="2400300" cy="93345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6" name="圆角矩形 15"/>
          <p:cNvSpPr/>
          <p:nvPr/>
        </p:nvSpPr>
        <p:spPr>
          <a:xfrm>
            <a:off x="3924300" y="3200400"/>
            <a:ext cx="2400300" cy="93345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8" name="圆角矩形 17"/>
          <p:cNvSpPr/>
          <p:nvPr/>
        </p:nvSpPr>
        <p:spPr>
          <a:xfrm>
            <a:off x="6324600" y="2038350"/>
            <a:ext cx="2400300" cy="93345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9" name="圆角矩形 18"/>
          <p:cNvSpPr/>
          <p:nvPr/>
        </p:nvSpPr>
        <p:spPr>
          <a:xfrm>
            <a:off x="6324600" y="3200400"/>
            <a:ext cx="2400300" cy="93345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0" name="圆角矩形 19"/>
          <p:cNvSpPr/>
          <p:nvPr/>
        </p:nvSpPr>
        <p:spPr>
          <a:xfrm>
            <a:off x="8724900" y="2038350"/>
            <a:ext cx="2400300" cy="93345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1" name="圆角矩形 20"/>
          <p:cNvSpPr/>
          <p:nvPr/>
        </p:nvSpPr>
        <p:spPr>
          <a:xfrm>
            <a:off x="8724900" y="3200400"/>
            <a:ext cx="2400300" cy="93345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2" name="圆角矩形 21"/>
          <p:cNvSpPr/>
          <p:nvPr/>
        </p:nvSpPr>
        <p:spPr>
          <a:xfrm>
            <a:off x="6324600" y="45148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3</a:t>
            </a:r>
            <a:endParaRPr kumimoji="1" lang="zh-CN" altLang="en-US" sz="3200" dirty="0"/>
          </a:p>
        </p:txBody>
      </p:sp>
      <p:sp>
        <p:nvSpPr>
          <p:cNvPr id="23" name="圆角矩形 22"/>
          <p:cNvSpPr/>
          <p:nvPr/>
        </p:nvSpPr>
        <p:spPr>
          <a:xfrm>
            <a:off x="8724900" y="45148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4</a:t>
            </a:r>
            <a:endParaRPr kumimoji="1" lang="zh-CN" altLang="en-US" sz="3200" dirty="0"/>
          </a:p>
        </p:txBody>
      </p:sp>
      <p:sp>
        <p:nvSpPr>
          <p:cNvPr id="26" name="圆角矩形 25"/>
          <p:cNvSpPr/>
          <p:nvPr/>
        </p:nvSpPr>
        <p:spPr>
          <a:xfrm>
            <a:off x="1524000" y="45148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1</a:t>
            </a:r>
            <a:endParaRPr kumimoji="1" lang="zh-CN" altLang="en-US" sz="3200" dirty="0"/>
          </a:p>
        </p:txBody>
      </p:sp>
      <p:sp>
        <p:nvSpPr>
          <p:cNvPr id="27" name="圆角矩形 26"/>
          <p:cNvSpPr/>
          <p:nvPr/>
        </p:nvSpPr>
        <p:spPr>
          <a:xfrm>
            <a:off x="3943350" y="45148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2</a:t>
            </a:r>
            <a:endParaRPr kumimoji="1" lang="zh-CN" altLang="en-US" sz="3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524000" y="5829300"/>
            <a:ext cx="1002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Only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result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for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frame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！</a:t>
            </a:r>
            <a:endParaRPr kumimoji="1" lang="en-US" altLang="zh-CN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2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3" grpId="2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Basic idea: Moving window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524000" y="3200400"/>
            <a:ext cx="89916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4" name="圆角矩形 3"/>
          <p:cNvSpPr/>
          <p:nvPr/>
        </p:nvSpPr>
        <p:spPr>
          <a:xfrm>
            <a:off x="1524000" y="20383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ZC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sequence</a:t>
            </a:r>
            <a:endParaRPr kumimoji="1" lang="zh-CN" altLang="en-US" sz="3200" dirty="0"/>
          </a:p>
        </p:txBody>
      </p:sp>
      <p:sp>
        <p:nvSpPr>
          <p:cNvPr id="6" name="圆角矩形 5"/>
          <p:cNvSpPr/>
          <p:nvPr/>
        </p:nvSpPr>
        <p:spPr>
          <a:xfrm>
            <a:off x="1524000" y="320040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Receive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sequence</a:t>
            </a:r>
            <a:endParaRPr kumimoji="1" lang="zh-CN" altLang="en-US" sz="3200" dirty="0"/>
          </a:p>
        </p:txBody>
      </p:sp>
      <p:sp>
        <p:nvSpPr>
          <p:cNvPr id="7" name="圆角矩形 6"/>
          <p:cNvSpPr/>
          <p:nvPr/>
        </p:nvSpPr>
        <p:spPr>
          <a:xfrm>
            <a:off x="3924300" y="320040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Receive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smtClean="0"/>
              <a:t>sequence</a:t>
            </a:r>
            <a:endParaRPr kumimoji="1" lang="zh-CN" altLang="en-US" sz="3200" dirty="0"/>
          </a:p>
        </p:txBody>
      </p:sp>
      <p:sp>
        <p:nvSpPr>
          <p:cNvPr id="8" name="圆角矩形 7"/>
          <p:cNvSpPr/>
          <p:nvPr/>
        </p:nvSpPr>
        <p:spPr>
          <a:xfrm>
            <a:off x="6324600" y="320040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Receive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smtClean="0"/>
              <a:t>sequence</a:t>
            </a:r>
            <a:endParaRPr kumimoji="1" lang="zh-CN" altLang="en-US" sz="3200" dirty="0"/>
          </a:p>
        </p:txBody>
      </p:sp>
      <p:sp>
        <p:nvSpPr>
          <p:cNvPr id="9" name="圆角矩形 8"/>
          <p:cNvSpPr/>
          <p:nvPr/>
        </p:nvSpPr>
        <p:spPr>
          <a:xfrm>
            <a:off x="8724900" y="320040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Receive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smtClean="0"/>
              <a:t>sequence</a:t>
            </a:r>
            <a:endParaRPr kumimoji="1" lang="zh-CN" altLang="en-US" sz="3200" dirty="0"/>
          </a:p>
        </p:txBody>
      </p:sp>
      <p:sp>
        <p:nvSpPr>
          <p:cNvPr id="10" name="圆角矩形 9"/>
          <p:cNvSpPr/>
          <p:nvPr/>
        </p:nvSpPr>
        <p:spPr>
          <a:xfrm>
            <a:off x="3924300" y="20383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ZC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sequence</a:t>
            </a:r>
            <a:endParaRPr kumimoji="1" lang="zh-CN" altLang="en-US" sz="3200" dirty="0"/>
          </a:p>
        </p:txBody>
      </p:sp>
      <p:sp>
        <p:nvSpPr>
          <p:cNvPr id="11" name="圆角矩形 10"/>
          <p:cNvSpPr/>
          <p:nvPr/>
        </p:nvSpPr>
        <p:spPr>
          <a:xfrm>
            <a:off x="6324600" y="20383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ZC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sequence</a:t>
            </a:r>
            <a:endParaRPr kumimoji="1" lang="zh-CN" altLang="en-US" sz="3200" dirty="0"/>
          </a:p>
        </p:txBody>
      </p:sp>
      <p:sp>
        <p:nvSpPr>
          <p:cNvPr id="12" name="圆角矩形 11"/>
          <p:cNvSpPr/>
          <p:nvPr/>
        </p:nvSpPr>
        <p:spPr>
          <a:xfrm>
            <a:off x="8724900" y="2038350"/>
            <a:ext cx="240030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ZC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sequence</a:t>
            </a:r>
            <a:endParaRPr kumimoji="1" lang="zh-CN" altLang="en-US" sz="3200" dirty="0"/>
          </a:p>
        </p:txBody>
      </p:sp>
      <p:sp>
        <p:nvSpPr>
          <p:cNvPr id="13" name="圆角矩形 12"/>
          <p:cNvSpPr/>
          <p:nvPr/>
        </p:nvSpPr>
        <p:spPr>
          <a:xfrm>
            <a:off x="1524000" y="2038350"/>
            <a:ext cx="2400300" cy="93345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4" name="圆角矩形 13"/>
          <p:cNvSpPr/>
          <p:nvPr/>
        </p:nvSpPr>
        <p:spPr>
          <a:xfrm>
            <a:off x="1524000" y="3200400"/>
            <a:ext cx="2400300" cy="93345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524000" y="5856812"/>
            <a:ext cx="1002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High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sampling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rate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！</a:t>
            </a:r>
            <a:endParaRPr kumimoji="1" lang="en-US" altLang="zh-CN" sz="3200" dirty="0" smtClean="0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686050" y="4528606"/>
            <a:ext cx="725805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... </a:t>
            </a:r>
            <a:endParaRPr kumimoji="1" lang="zh-CN" altLang="en-US" sz="3200" dirty="0"/>
          </a:p>
        </p:txBody>
      </p:sp>
      <p:sp>
        <p:nvSpPr>
          <p:cNvPr id="20" name="圆角矩形 19"/>
          <p:cNvSpPr/>
          <p:nvPr/>
        </p:nvSpPr>
        <p:spPr>
          <a:xfrm>
            <a:off x="2686050" y="4528606"/>
            <a:ext cx="55245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1</a:t>
            </a:r>
            <a:endParaRPr kumimoji="1" lang="zh-CN" altLang="en-US" sz="3200" dirty="0"/>
          </a:p>
        </p:txBody>
      </p:sp>
      <p:sp>
        <p:nvSpPr>
          <p:cNvPr id="22" name="圆角矩形 21"/>
          <p:cNvSpPr/>
          <p:nvPr/>
        </p:nvSpPr>
        <p:spPr>
          <a:xfrm>
            <a:off x="3238500" y="4528606"/>
            <a:ext cx="55245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2</a:t>
            </a:r>
            <a:endParaRPr kumimoji="1" lang="zh-CN" altLang="en-US" sz="3200" dirty="0"/>
          </a:p>
        </p:txBody>
      </p:sp>
      <p:sp>
        <p:nvSpPr>
          <p:cNvPr id="23" name="圆角矩形 22"/>
          <p:cNvSpPr/>
          <p:nvPr/>
        </p:nvSpPr>
        <p:spPr>
          <a:xfrm>
            <a:off x="3790950" y="4528606"/>
            <a:ext cx="55245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3</a:t>
            </a:r>
            <a:endParaRPr kumimoji="1" lang="zh-CN" altLang="en-US" sz="3200" dirty="0"/>
          </a:p>
        </p:txBody>
      </p:sp>
      <p:sp>
        <p:nvSpPr>
          <p:cNvPr id="24" name="圆角矩形 23"/>
          <p:cNvSpPr/>
          <p:nvPr/>
        </p:nvSpPr>
        <p:spPr>
          <a:xfrm>
            <a:off x="9391650" y="4528606"/>
            <a:ext cx="55245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5" name="圆角矩形 24"/>
          <p:cNvSpPr/>
          <p:nvPr/>
        </p:nvSpPr>
        <p:spPr>
          <a:xfrm>
            <a:off x="8839200" y="4528606"/>
            <a:ext cx="55245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  <p:sp>
        <p:nvSpPr>
          <p:cNvPr id="26" name="圆角矩形 25"/>
          <p:cNvSpPr/>
          <p:nvPr/>
        </p:nvSpPr>
        <p:spPr>
          <a:xfrm>
            <a:off x="8286750" y="4528606"/>
            <a:ext cx="552450" cy="933450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530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0.59062 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31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59062 -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3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Challenge 3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8549" y="1637615"/>
            <a:ext cx="10981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l"/>
            </a:pPr>
            <a:r>
              <a:rPr kumimoji="1" lang="en-US" altLang="zh-CN" sz="4000" dirty="0" smtClean="0"/>
              <a:t>How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to </a:t>
            </a:r>
            <a:r>
              <a:rPr kumimoji="1" lang="en-US" altLang="zh-CN" sz="4000" dirty="0"/>
              <a:t>m</a:t>
            </a:r>
            <a:r>
              <a:rPr kumimoji="1" lang="en-US" altLang="zh-CN" sz="4000" dirty="0" smtClean="0"/>
              <a:t>easure the </a:t>
            </a:r>
            <a:r>
              <a:rPr kumimoji="1" lang="en-US" altLang="zh-CN" sz="4000" dirty="0"/>
              <a:t>movement and detect the touch?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69" y="3270463"/>
            <a:ext cx="2470026" cy="33762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26" y="3270463"/>
            <a:ext cx="2437673" cy="337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2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Movement measurement</a:t>
            </a:r>
            <a:endParaRPr kumimoji="1" lang="zh-CN" altLang="en-US" b="1" dirty="0">
              <a:latin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28206"/>
            <a:ext cx="2362200" cy="4445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 rot="19941474">
            <a:off x="1750574" y="1646593"/>
            <a:ext cx="4111300" cy="5469816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V="1">
            <a:off x="1847850" y="2781300"/>
            <a:ext cx="704850" cy="21717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2552700" y="2781300"/>
            <a:ext cx="583633" cy="28908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1847850" y="4381500"/>
            <a:ext cx="704850" cy="571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2552700" y="4419600"/>
            <a:ext cx="583633" cy="12525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944645" y="2965931"/>
            <a:ext cx="7247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Reflect path delay changes when moving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7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4.16667E-7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Movement measurement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5495" y="1687089"/>
            <a:ext cx="11505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charset="2"/>
              <a:buChar char="l"/>
            </a:pPr>
            <a:r>
              <a:rPr lang="en-US" altLang="zh-CN" sz="3600" dirty="0" smtClean="0"/>
              <a:t>Select the </a:t>
            </a:r>
            <a:r>
              <a:rPr lang="en-US" altLang="zh-CN" sz="3600" dirty="0"/>
              <a:t>delay </a:t>
            </a:r>
            <a:r>
              <a:rPr lang="en-US" altLang="zh-CN" sz="3600" dirty="0" smtClean="0"/>
              <a:t>of reflection path based on </a:t>
            </a:r>
            <a:r>
              <a:rPr lang="en-US" altLang="zh-CN" sz="3600" dirty="0" smtClean="0">
                <a:solidFill>
                  <a:srgbClr val="FF0000"/>
                </a:solidFill>
              </a:rPr>
              <a:t>differential IR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85" y="3038400"/>
            <a:ext cx="9072128" cy="2809950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>
            <a:off x="3467100" y="3314700"/>
            <a:ext cx="1028700" cy="78105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V="1">
            <a:off x="7810500" y="3314700"/>
            <a:ext cx="876300" cy="73815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981450" y="3314700"/>
            <a:ext cx="23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Move away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91192" y="4052850"/>
            <a:ext cx="23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Move towards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70985" y="5961270"/>
            <a:ext cx="598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Magnitude of differential IR estimations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928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Movement measurement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5495" y="2273686"/>
            <a:ext cx="516897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Additive Noise </a:t>
            </a:r>
            <a:r>
              <a:rPr lang="en-US" altLang="zh-CN" sz="3200" dirty="0" smtClean="0"/>
              <a:t>Mitigation: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Extended</a:t>
            </a:r>
            <a:r>
              <a:rPr lang="zh-CN" altLang="en-US" sz="3200" dirty="0"/>
              <a:t> </a:t>
            </a:r>
            <a:r>
              <a:rPr lang="en-US" altLang="zh-CN" sz="3200" dirty="0" err="1"/>
              <a:t>Kalman</a:t>
            </a:r>
            <a:r>
              <a:rPr lang="zh-CN" altLang="en-US" sz="3200" dirty="0"/>
              <a:t> </a:t>
            </a:r>
            <a:r>
              <a:rPr lang="en-US" altLang="zh-CN" sz="3200" dirty="0"/>
              <a:t>Filter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Phase Based </a:t>
            </a:r>
            <a:r>
              <a:rPr lang="en-US" altLang="zh-CN" sz="3200" dirty="0" smtClean="0"/>
              <a:t>Measurement: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Curvature-based estimation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04" y="1504830"/>
            <a:ext cx="6024296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4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Touch detection</a:t>
            </a:r>
            <a:endParaRPr kumimoji="1" lang="zh-CN" altLang="en-US" b="1" dirty="0">
              <a:latin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5" y="2819399"/>
            <a:ext cx="5657075" cy="17521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82" y="2819677"/>
            <a:ext cx="5599868" cy="175191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63009" y="4616221"/>
            <a:ext cx="3962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LinLibertineT" charset="0"/>
              </a:rPr>
              <a:t>Magnitude of differential IR estimations </a:t>
            </a:r>
            <a:endParaRPr lang="en-US" altLang="zh-CN" dirty="0" smtClean="0">
              <a:latin typeface="LinLibertineT" charset="0"/>
            </a:endParaRPr>
          </a:p>
          <a:p>
            <a:pPr algn="ctr"/>
            <a:r>
              <a:rPr lang="en-US" altLang="zh-CN" dirty="0" smtClean="0">
                <a:latin typeface="LinLibertineT" charset="0"/>
              </a:rPr>
              <a:t>at 1 </a:t>
            </a:r>
            <a:r>
              <a:rPr lang="en-US" altLang="zh-CN" dirty="0">
                <a:latin typeface="LinLibertineI7" charset="0"/>
              </a:rPr>
              <a:t>cm </a:t>
            </a:r>
            <a:r>
              <a:rPr lang="en-US" altLang="zh-CN" dirty="0" smtClean="0">
                <a:latin typeface="LinLibertineT" charset="0"/>
              </a:rPr>
              <a:t>away from </a:t>
            </a:r>
            <a:r>
              <a:rPr lang="en-US" altLang="zh-CN" dirty="0">
                <a:latin typeface="LinLibertineT" charset="0"/>
              </a:rPr>
              <a:t>speaker 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7034826" y="4616221"/>
            <a:ext cx="3914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LinLibertineT" charset="0"/>
              </a:rPr>
              <a:t>Magnitude of differential IR estimations </a:t>
            </a:r>
            <a:r>
              <a:rPr lang="en-US" altLang="zh-CN" dirty="0" smtClean="0">
                <a:latin typeface="LinLibertineT" charset="0"/>
              </a:rPr>
              <a:t>at </a:t>
            </a:r>
            <a:r>
              <a:rPr lang="en-US" altLang="zh-CN" dirty="0">
                <a:latin typeface="LinLibertineT" charset="0"/>
              </a:rPr>
              <a:t>7 </a:t>
            </a:r>
            <a:r>
              <a:rPr lang="en-US" altLang="zh-CN">
                <a:latin typeface="LinLibertineI7" charset="0"/>
              </a:rPr>
              <a:t>cm </a:t>
            </a:r>
            <a:r>
              <a:rPr lang="en-US" altLang="zh-CN" smtClean="0">
                <a:latin typeface="LinLibertineT" charset="0"/>
              </a:rPr>
              <a:t>away </a:t>
            </a:r>
            <a:r>
              <a:rPr lang="en-US" altLang="zh-CN" dirty="0">
                <a:latin typeface="LinLibertineT" charset="0"/>
              </a:rPr>
              <a:t>from speaker </a:t>
            </a:r>
            <a:endParaRPr lang="en-US" altLang="zh-CN" dirty="0"/>
          </a:p>
        </p:txBody>
      </p:sp>
      <p:sp>
        <p:nvSpPr>
          <p:cNvPr id="4" name="椭圆 3"/>
          <p:cNvSpPr/>
          <p:nvPr/>
        </p:nvSpPr>
        <p:spPr>
          <a:xfrm>
            <a:off x="1885950" y="3028950"/>
            <a:ext cx="571500" cy="93345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559220" y="3028950"/>
            <a:ext cx="571500" cy="93345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847867" y="3193731"/>
            <a:ext cx="571500" cy="93345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89402" y="3193731"/>
            <a:ext cx="571500" cy="93345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768427" y="2984319"/>
            <a:ext cx="23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Touch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64515" y="2984319"/>
            <a:ext cx="23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Release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60088" y="2984319"/>
            <a:ext cx="23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Touch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91674" y="2971120"/>
            <a:ext cx="23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Release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612" y="1551403"/>
            <a:ext cx="6938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Unique patterns </a:t>
            </a:r>
            <a:r>
              <a:rPr lang="en-US" altLang="zh-CN" sz="3200" dirty="0" smtClean="0"/>
              <a:t>for different positions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257612" y="5262552"/>
            <a:ext cx="110580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Delay of the peak in differential IR estimation to</a:t>
            </a:r>
            <a:r>
              <a:rPr lang="zh-CN" altLang="en-US" sz="3200" dirty="0"/>
              <a:t> </a:t>
            </a:r>
            <a:r>
              <a:rPr lang="en-US" altLang="zh-CN" sz="3200" dirty="0"/>
              <a:t>determine the </a:t>
            </a:r>
            <a:r>
              <a:rPr lang="en-US" altLang="zh-CN" sz="3200" dirty="0" smtClean="0"/>
              <a:t>touch position </a:t>
            </a:r>
            <a:endParaRPr lang="en-US" altLang="zh-CN" sz="32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678" y="520678"/>
            <a:ext cx="5108460" cy="17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285390" y="1577268"/>
            <a:ext cx="80707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/>
              <a:t>Real-time APP works on COTS mobile phone: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 smtClean="0"/>
              <a:t>Use </a:t>
            </a:r>
            <a:r>
              <a:rPr lang="en-US" altLang="zh-CN" sz="3200" dirty="0"/>
              <a:t>rear speaker, top microphone, and bottom microphone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 smtClean="0"/>
              <a:t>Enable </a:t>
            </a:r>
            <a:r>
              <a:rPr lang="en-US" altLang="zh-CN" sz="3200" dirty="0"/>
              <a:t>touch gestures, </a:t>
            </a:r>
            <a:r>
              <a:rPr lang="en-US" altLang="zh-CN" sz="3200" i="1" dirty="0"/>
              <a:t>e.g.</a:t>
            </a:r>
            <a:r>
              <a:rPr lang="en-US" altLang="zh-CN" sz="3200" dirty="0"/>
              <a:t>, scrolling, </a:t>
            </a:r>
            <a:r>
              <a:rPr lang="en-US" altLang="zh-CN" sz="3200" dirty="0" smtClean="0"/>
              <a:t>swiping</a:t>
            </a:r>
            <a:r>
              <a:rPr lang="en-US" altLang="zh-CN" sz="3200" dirty="0"/>
              <a:t>, and </a:t>
            </a:r>
            <a:r>
              <a:rPr lang="en-US" altLang="zh-CN" sz="3200" dirty="0" smtClean="0"/>
              <a:t>tapping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Conduct on four </a:t>
            </a:r>
            <a:r>
              <a:rPr lang="en-US" altLang="zh-CN" sz="3200" dirty="0" smtClean="0"/>
              <a:t>different kinds of smartphones</a:t>
            </a:r>
            <a:endParaRPr lang="en-US" altLang="zh-CN" sz="3200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15495" y="2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 smtClean="0">
                <a:latin typeface="+mn-lt"/>
              </a:rPr>
              <a:t>Implementation</a:t>
            </a:r>
            <a:endParaRPr kumimoji="1" lang="zh-CN" altLang="en-US" b="1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550" y="1402554"/>
            <a:ext cx="2362200" cy="44450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9518209" y="4563721"/>
            <a:ext cx="571500" cy="93345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089708" y="4519090"/>
            <a:ext cx="16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Speaker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902728" y="5528792"/>
            <a:ext cx="274213" cy="44501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251757" y="5497171"/>
            <a:ext cx="774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rgbClr val="FF0000"/>
                </a:solidFill>
              </a:rPr>
              <a:t>Mic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699306" y="1258984"/>
            <a:ext cx="274213" cy="44501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176941" y="1140944"/>
            <a:ext cx="813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Mic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05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+mn-lt"/>
                <a:ea typeface="Comic Sans MS" charset="0"/>
                <a:cs typeface="Comic Sans MS" charset="0"/>
              </a:rPr>
              <a:t>Motivation</a:t>
            </a:r>
            <a:endParaRPr kumimoji="1" lang="zh-CN" altLang="en-US" b="1" dirty="0">
              <a:latin typeface="+mn-lt"/>
              <a:ea typeface="Comic Sans MS" charset="0"/>
              <a:cs typeface="Comic Sans M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315" y="1595438"/>
            <a:ext cx="2767149" cy="472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" r="1412"/>
          <a:stretch/>
        </p:blipFill>
        <p:spPr>
          <a:xfrm>
            <a:off x="3577168" y="2286853"/>
            <a:ext cx="1753441" cy="31423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 rot="19941474">
            <a:off x="2932058" y="1574215"/>
            <a:ext cx="4111300" cy="5469816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6716418" y="2244358"/>
            <a:ext cx="2713331" cy="1889492"/>
            <a:chOff x="6716418" y="2244358"/>
            <a:chExt cx="2713331" cy="1889492"/>
          </a:xfrm>
        </p:grpSpPr>
        <p:sp>
          <p:nvSpPr>
            <p:cNvPr id="7" name="圆角矩形标注 6"/>
            <p:cNvSpPr/>
            <p:nvPr/>
          </p:nvSpPr>
          <p:spPr>
            <a:xfrm>
              <a:off x="6716418" y="2244358"/>
              <a:ext cx="2713331" cy="1889492"/>
            </a:xfrm>
            <a:prstGeom prst="wedgeRoundRectCallout">
              <a:avLst>
                <a:gd name="adj1" fmla="val -91510"/>
                <a:gd name="adj2" fmla="val 41437"/>
                <a:gd name="adj3" fmla="val 16667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5560" y="2555081"/>
              <a:ext cx="2144050" cy="117872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7259344" y="5136862"/>
            <a:ext cx="398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0000"/>
                </a:solidFill>
              </a:rPr>
              <a:t>Occlusion problems !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4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313403" y="5288340"/>
            <a:ext cx="10040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Average movement distance error of 3.59 mm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Movement distance with speeds from 2 cm/s to 12 cm/s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16" y="1681619"/>
            <a:ext cx="5406283" cy="3413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80" y="1681619"/>
            <a:ext cx="5391922" cy="3404542"/>
          </a:xfrm>
          <a:prstGeom prst="rect">
            <a:avLst/>
          </a:prstGeom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315495" y="2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 smtClean="0">
                <a:latin typeface="+mn-lt"/>
              </a:rPr>
              <a:t>Finger movement accuracy</a:t>
            </a:r>
            <a:endParaRPr kumimoji="1" lang="zh-CN" altLang="en-US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62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122236" y="4549676"/>
            <a:ext cx="85735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Robust for different diameters and holding styles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Robust to other interfering movements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Robust to background audible acoustic noises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58" y="1328206"/>
            <a:ext cx="5193942" cy="3279534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315495" y="2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 smtClean="0">
                <a:latin typeface="+mn-lt"/>
              </a:rPr>
              <a:t>Finger movement robustness</a:t>
            </a:r>
            <a:endParaRPr kumimoji="1" lang="zh-CN" altLang="en-US" b="1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91" y="1328206"/>
            <a:ext cx="1582113" cy="29770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 rot="19941474">
            <a:off x="6797463" y="1871135"/>
            <a:ext cx="1913226" cy="25454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139128"/>
            <a:ext cx="1371600" cy="2286000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 flipH="1">
            <a:off x="10535270" y="4299399"/>
            <a:ext cx="116204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左大括号 9"/>
          <p:cNvSpPr/>
          <p:nvPr/>
        </p:nvSpPr>
        <p:spPr>
          <a:xfrm rot="5400000">
            <a:off x="9076628" y="1178630"/>
            <a:ext cx="603338" cy="231394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128334" y="1382901"/>
            <a:ext cx="3606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Jamming distance</a:t>
            </a:r>
            <a:endParaRPr kumimoji="1"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567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200150" y="4560818"/>
            <a:ext cx="1043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Touch detection rate of 98% at the back of the phone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Average accuracy of 87.82% for classifying touches to three different regions of the phone.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5" y="1447358"/>
            <a:ext cx="4808593" cy="2994308"/>
          </a:xfrm>
          <a:prstGeom prst="rect">
            <a:avLst/>
          </a:prstGeom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315495" y="2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 smtClean="0">
                <a:latin typeface="+mn-lt"/>
              </a:rPr>
              <a:t>Touch measurement accuracy</a:t>
            </a:r>
            <a:endParaRPr kumimoji="1" lang="zh-CN" altLang="en-US" b="1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06" y="1936750"/>
            <a:ext cx="5733143" cy="2006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84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5781001" y="5433060"/>
            <a:ext cx="6410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Only 193.1ms slower than the touchscreen.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endParaRPr lang="en-US" altLang="zh-CN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8" y="1406304"/>
            <a:ext cx="3996361" cy="53284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01" y="1406305"/>
            <a:ext cx="5344199" cy="4091525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315495" y="2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>
                <a:latin typeface="+mn-lt"/>
              </a:rPr>
              <a:t>Case </a:t>
            </a:r>
            <a:r>
              <a:rPr kumimoji="1" lang="en-US" altLang="zh-CN" b="1" dirty="0" smtClean="0">
                <a:latin typeface="+mn-lt"/>
              </a:rPr>
              <a:t>study</a:t>
            </a:r>
            <a:r>
              <a:rPr kumimoji="1" lang="en-US" altLang="zh-CN" b="1" dirty="0">
                <a:latin typeface="+mn-lt"/>
              </a:rPr>
              <a:t>: </a:t>
            </a:r>
            <a:r>
              <a:rPr kumimoji="1" lang="en-US" altLang="zh-CN" b="1" dirty="0" err="1" smtClean="0">
                <a:latin typeface="+mn-lt"/>
              </a:rPr>
              <a:t>VSkinScrolling</a:t>
            </a:r>
            <a:endParaRPr kumimoji="1" lang="zh-CN" altLang="en-US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44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876799" y="5198596"/>
            <a:ext cx="77061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Only 112.7ms slower than the </a:t>
            </a:r>
            <a:r>
              <a:rPr lang="en-US" altLang="zh-CN" sz="3200" dirty="0" smtClean="0"/>
              <a:t>screen 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3200" dirty="0"/>
              <a:t>Direction recognition accuracy of 94.5%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64" y="1328206"/>
            <a:ext cx="4125635" cy="55008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16" y="1418281"/>
            <a:ext cx="4926479" cy="3771719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315495" y="2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>
                <a:latin typeface="+mn-lt"/>
              </a:rPr>
              <a:t>Case </a:t>
            </a:r>
            <a:r>
              <a:rPr kumimoji="1" lang="en-US" altLang="zh-CN" b="1" dirty="0" smtClean="0">
                <a:latin typeface="+mn-lt"/>
              </a:rPr>
              <a:t>study</a:t>
            </a:r>
            <a:r>
              <a:rPr kumimoji="1" lang="en-US" altLang="zh-CN" b="1" dirty="0">
                <a:latin typeface="+mn-lt"/>
              </a:rPr>
              <a:t>: </a:t>
            </a:r>
            <a:r>
              <a:rPr kumimoji="1" lang="en-US" altLang="zh-CN" b="1" dirty="0" err="1" smtClean="0">
                <a:latin typeface="+mn-lt"/>
              </a:rPr>
              <a:t>VSkinSwiping</a:t>
            </a:r>
            <a:endParaRPr kumimoji="1" lang="zh-CN" altLang="en-US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0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input on smart watch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3145" y="1458496"/>
            <a:ext cx="108287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Sensing touch gestures on all surfaces of mobile devices by separating the </a:t>
            </a:r>
            <a:r>
              <a:rPr lang="en-US" altLang="zh-CN" sz="2800" dirty="0">
                <a:solidFill>
                  <a:srgbClr val="FF0000"/>
                </a:solidFill>
              </a:rPr>
              <a:t>structure-borne</a:t>
            </a:r>
            <a:r>
              <a:rPr lang="en-US" altLang="zh-CN" sz="2800" dirty="0"/>
              <a:t> and the </a:t>
            </a:r>
            <a:r>
              <a:rPr lang="en-US" altLang="zh-CN" sz="2800" dirty="0">
                <a:solidFill>
                  <a:srgbClr val="FF0000"/>
                </a:solidFill>
              </a:rPr>
              <a:t>air-borne</a:t>
            </a:r>
            <a:r>
              <a:rPr lang="en-US" altLang="zh-CN" sz="2800" dirty="0"/>
              <a:t> sound signals.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2800" dirty="0" smtClean="0"/>
              <a:t>Different </a:t>
            </a:r>
            <a:r>
              <a:rPr lang="en-US" altLang="zh-CN" sz="2800" dirty="0"/>
              <a:t>kinds of touch gestures 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	</a:t>
            </a:r>
            <a:r>
              <a:rPr lang="en-US" altLang="zh-CN" sz="2800" dirty="0">
                <a:solidFill>
                  <a:srgbClr val="FF0000"/>
                </a:solidFill>
              </a:rPr>
              <a:t>swiping, tapping, scrolling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2800" dirty="0"/>
              <a:t>Fine-grained gesture measurement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	</a:t>
            </a:r>
            <a:r>
              <a:rPr lang="en-US" altLang="zh-CN" sz="2800" dirty="0">
                <a:solidFill>
                  <a:srgbClr val="FF0000"/>
                </a:solidFill>
              </a:rPr>
              <a:t>mm-level distance accuracy, speed robustness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2800" dirty="0"/>
              <a:t>Low computational cost 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	</a:t>
            </a:r>
            <a:r>
              <a:rPr lang="en-US" altLang="zh-CN" sz="2800" dirty="0">
                <a:solidFill>
                  <a:srgbClr val="FF0000"/>
                </a:solidFill>
              </a:rPr>
              <a:t>real time APP works on mobile devices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15495" y="2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 smtClean="0">
                <a:latin typeface="+mn-lt"/>
              </a:rPr>
              <a:t>Conclusion</a:t>
            </a:r>
            <a:endParaRPr kumimoji="1" lang="zh-CN" alt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80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input on smart watch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1245" y="2296696"/>
            <a:ext cx="108287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5400" b="1" i="1" dirty="0" smtClean="0"/>
              <a:t>Thank you </a:t>
            </a:r>
          </a:p>
          <a:p>
            <a:pPr algn="ctr">
              <a:lnSpc>
                <a:spcPct val="150000"/>
              </a:lnSpc>
            </a:pPr>
            <a:r>
              <a:rPr lang="en-US" altLang="zh-CN" sz="5400" b="1" i="1" dirty="0" smtClean="0"/>
              <a:t>Q&amp;A</a:t>
            </a:r>
            <a:endParaRPr lang="en-US" altLang="zh-CN" sz="5400" b="1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313" y="19125"/>
            <a:ext cx="1308412" cy="16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8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+mn-lt"/>
                <a:ea typeface="Comic Sans MS" charset="0"/>
                <a:cs typeface="Comic Sans MS" charset="0"/>
              </a:rPr>
              <a:t>Motivation</a:t>
            </a:r>
            <a:endParaRPr kumimoji="1" lang="zh-CN" altLang="en-US" b="1" dirty="0">
              <a:latin typeface="+mn-lt"/>
              <a:ea typeface="Comic Sans MS" charset="0"/>
              <a:cs typeface="Comic Sans M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315" y="1595438"/>
            <a:ext cx="2767149" cy="472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" r="1412"/>
          <a:stretch/>
        </p:blipFill>
        <p:spPr>
          <a:xfrm>
            <a:off x="3577168" y="2286853"/>
            <a:ext cx="1753441" cy="31423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 rot="19941474">
            <a:off x="2932058" y="1574215"/>
            <a:ext cx="4111300" cy="546981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30239" y="4939538"/>
            <a:ext cx="4932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>
                <a:solidFill>
                  <a:srgbClr val="FF0000"/>
                </a:solidFill>
              </a:rPr>
              <a:t>U</a:t>
            </a:r>
            <a:r>
              <a:rPr kumimoji="1" lang="en-US" altLang="zh-CN" sz="3600" smtClean="0">
                <a:solidFill>
                  <a:srgbClr val="FF0000"/>
                </a:solidFill>
              </a:rPr>
              <a:t>ser intentions confusion!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6382134" y="1595438"/>
            <a:ext cx="3733415" cy="1890712"/>
          </a:xfrm>
          <a:prstGeom prst="cloudCallout">
            <a:avLst>
              <a:gd name="adj1" fmla="val -66597"/>
              <a:gd name="adj2" fmla="val 5242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>
                <a:solidFill>
                  <a:schemeClr val="tx1"/>
                </a:solidFill>
              </a:rPr>
              <a:t>Click or Scroll?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8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latin typeface="+mn-lt"/>
                <a:ea typeface="Comic Sans MS" charset="0"/>
                <a:cs typeface="Comic Sans MS" charset="0"/>
              </a:rPr>
              <a:t>Motivation</a:t>
            </a:r>
            <a:endParaRPr kumimoji="1" lang="zh-CN" altLang="en-US" b="1" dirty="0">
              <a:latin typeface="+mn-lt"/>
              <a:ea typeface="Comic Sans MS" charset="0"/>
              <a:cs typeface="Comic Sans MS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15243"/>
            <a:ext cx="5524500" cy="315685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963739" y="5011520"/>
            <a:ext cx="321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0000"/>
                </a:solidFill>
              </a:rPr>
              <a:t>Bad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experience!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4" name="云形标注 13"/>
          <p:cNvSpPr/>
          <p:nvPr/>
        </p:nvSpPr>
        <p:spPr>
          <a:xfrm>
            <a:off x="7010400" y="1162050"/>
            <a:ext cx="4933950" cy="2189054"/>
          </a:xfrm>
          <a:prstGeom prst="cloudCallout">
            <a:avLst>
              <a:gd name="adj1" fmla="val -58103"/>
              <a:gd name="adj2" fmla="val 7418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>
                <a:solidFill>
                  <a:schemeClr val="tx1"/>
                </a:solidFill>
              </a:rPr>
              <a:t>Too</a:t>
            </a:r>
            <a:r>
              <a:rPr kumimoji="1" lang="zh-CN" altLang="en-US" sz="32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3200" dirty="0" smtClean="0">
                <a:solidFill>
                  <a:schemeClr val="tx1"/>
                </a:solidFill>
              </a:rPr>
              <a:t>many buttons</a:t>
            </a:r>
            <a:r>
              <a:rPr kumimoji="1" lang="zh-CN" altLang="en-US" sz="3200" dirty="0" smtClean="0">
                <a:solidFill>
                  <a:schemeClr val="tx1"/>
                </a:solidFill>
              </a:rPr>
              <a:t> </a:t>
            </a:r>
            <a:endParaRPr kumimoji="1" lang="en-US" altLang="zh-CN" sz="32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zh-CN" sz="3200" dirty="0" smtClean="0">
                <a:solidFill>
                  <a:schemeClr val="tx1"/>
                </a:solidFill>
              </a:rPr>
              <a:t>on the screen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0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7017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 smtClean="0">
                <a:latin typeface="+mn-lt"/>
                <a:ea typeface="Comic Sans MS" charset="0"/>
                <a:cs typeface="Comic Sans MS" charset="0"/>
              </a:rPr>
              <a:t>If we can enable the touch gestures </a:t>
            </a:r>
            <a:br>
              <a:rPr kumimoji="1" lang="en-US" altLang="zh-CN" b="1" dirty="0" smtClean="0">
                <a:latin typeface="+mn-lt"/>
                <a:ea typeface="Comic Sans MS" charset="0"/>
                <a:cs typeface="Comic Sans MS" charset="0"/>
              </a:rPr>
            </a:br>
            <a:r>
              <a:rPr kumimoji="1" lang="en-US" altLang="zh-CN" b="1" dirty="0" smtClean="0">
                <a:latin typeface="+mn-lt"/>
                <a:ea typeface="Comic Sans MS" charset="0"/>
                <a:cs typeface="Comic Sans MS" charset="0"/>
              </a:rPr>
              <a:t>on </a:t>
            </a:r>
            <a:r>
              <a:rPr kumimoji="1" lang="en-US" altLang="zh-CN" b="1" dirty="0" smtClean="0">
                <a:solidFill>
                  <a:srgbClr val="FF0000"/>
                </a:solidFill>
                <a:latin typeface="+mn-lt"/>
                <a:ea typeface="Comic Sans MS" charset="0"/>
                <a:cs typeface="Comic Sans MS" charset="0"/>
              </a:rPr>
              <a:t>all surfaces of the mobile devices</a:t>
            </a:r>
            <a:r>
              <a:rPr kumimoji="1" lang="en-US" altLang="zh-CN" b="1" dirty="0" smtClean="0">
                <a:latin typeface="+mn-lt"/>
                <a:ea typeface="Comic Sans MS" charset="0"/>
                <a:cs typeface="Comic Sans MS" charset="0"/>
              </a:rPr>
              <a:t>? </a:t>
            </a:r>
            <a:endParaRPr kumimoji="1" lang="zh-CN" altLang="en-US" b="1" dirty="0">
              <a:latin typeface="+mn-lt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2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6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Basic idea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5495" y="2398028"/>
            <a:ext cx="63901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err="1"/>
              <a:t>VSkin</a:t>
            </a:r>
            <a:r>
              <a:rPr lang="en-US" altLang="zh-CN" sz="3200" dirty="0"/>
              <a:t> utilizes the built-in </a:t>
            </a:r>
            <a:r>
              <a:rPr lang="en-US" altLang="zh-CN" sz="3200" dirty="0">
                <a:solidFill>
                  <a:srgbClr val="FF0000"/>
                </a:solidFill>
              </a:rPr>
              <a:t>speakers</a:t>
            </a:r>
            <a:r>
              <a:rPr lang="en-US" altLang="zh-CN" sz="3200" dirty="0"/>
              <a:t> </a:t>
            </a:r>
            <a:endParaRPr lang="zh-CN" altLang="en-US" sz="3200" dirty="0" smtClean="0"/>
          </a:p>
          <a:p>
            <a:pPr>
              <a:lnSpc>
                <a:spcPct val="150000"/>
              </a:lnSpc>
            </a:pPr>
            <a:r>
              <a:rPr lang="en-US" altLang="zh-CN" sz="3200" dirty="0" smtClean="0"/>
              <a:t>and </a:t>
            </a:r>
            <a:r>
              <a:rPr lang="en-US" altLang="zh-CN" sz="3200" dirty="0">
                <a:solidFill>
                  <a:srgbClr val="FF0000"/>
                </a:solidFill>
              </a:rPr>
              <a:t>microphones</a:t>
            </a:r>
            <a:r>
              <a:rPr lang="en-US" altLang="zh-CN" sz="3200" dirty="0"/>
              <a:t> to </a:t>
            </a:r>
            <a:r>
              <a:rPr lang="en-US" altLang="zh-CN" sz="3200" dirty="0" smtClean="0"/>
              <a:t>send </a:t>
            </a:r>
            <a:r>
              <a:rPr lang="en-US" altLang="zh-CN" sz="3200" dirty="0"/>
              <a:t>and receive </a:t>
            </a:r>
            <a:r>
              <a:rPr lang="en-US" altLang="zh-CN" sz="3200" dirty="0" smtClean="0">
                <a:solidFill>
                  <a:srgbClr val="FF0000"/>
                </a:solidFill>
              </a:rPr>
              <a:t>ultrasound </a:t>
            </a:r>
            <a:r>
              <a:rPr lang="en-US" altLang="zh-CN" sz="3200" dirty="0">
                <a:solidFill>
                  <a:srgbClr val="FF0000"/>
                </a:solidFill>
              </a:rPr>
              <a:t>signals </a:t>
            </a:r>
            <a:r>
              <a:rPr lang="en-US" altLang="zh-CN" sz="3200" dirty="0"/>
              <a:t>for touch-sensing.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328206"/>
            <a:ext cx="2362200" cy="4445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870259" y="4489373"/>
            <a:ext cx="571500" cy="93345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41758" y="4444742"/>
            <a:ext cx="16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Speaker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254778" y="5454444"/>
            <a:ext cx="274213" cy="44501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603807" y="5422823"/>
            <a:ext cx="774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rgbClr val="FF0000"/>
                </a:solidFill>
              </a:rPr>
              <a:t>Mic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051356" y="1184636"/>
            <a:ext cx="274213" cy="44501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28991" y="1066596"/>
            <a:ext cx="813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Mic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410" y="1328206"/>
            <a:ext cx="2262545" cy="444500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10927045" y="5390923"/>
            <a:ext cx="571500" cy="43295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565959" y="5946043"/>
            <a:ext cx="162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rgbClr val="FF0000"/>
                </a:solidFill>
              </a:rPr>
              <a:t>Speaker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082518" y="5473716"/>
            <a:ext cx="274213" cy="44501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889580" y="4889414"/>
            <a:ext cx="774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smtClean="0">
                <a:solidFill>
                  <a:srgbClr val="FF0000"/>
                </a:solidFill>
              </a:rPr>
              <a:t>Mic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079248" y="1345003"/>
            <a:ext cx="274213" cy="44501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556883" y="1226963"/>
            <a:ext cx="813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solidFill>
                  <a:srgbClr val="FF0000"/>
                </a:solidFill>
              </a:rPr>
              <a:t>Mic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8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495" y="2643"/>
            <a:ext cx="10515600" cy="1325563"/>
          </a:xfrm>
        </p:spPr>
        <p:txBody>
          <a:bodyPr/>
          <a:lstStyle/>
          <a:p>
            <a:r>
              <a:rPr kumimoji="1" lang="en-US" altLang="zh-CN" b="1" dirty="0" smtClean="0">
                <a:latin typeface="+mn-lt"/>
              </a:rPr>
              <a:t>Basic idea</a:t>
            </a:r>
            <a:endParaRPr kumimoji="1" lang="zh-CN" altLang="en-US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5" y="1175933"/>
            <a:ext cx="6885405" cy="54858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63" y="1518447"/>
            <a:ext cx="2331602" cy="34504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834" y="5233976"/>
            <a:ext cx="1212497" cy="9526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388" y="2947266"/>
            <a:ext cx="1306661" cy="29207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418" y="1484551"/>
            <a:ext cx="2568735" cy="34843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834" y="5197853"/>
            <a:ext cx="1320291" cy="1027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631" y="1930862"/>
            <a:ext cx="849570" cy="33421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7835" y="3635932"/>
            <a:ext cx="1813795" cy="13921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6550" y="3946441"/>
            <a:ext cx="880615" cy="22958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4027" y="1441840"/>
            <a:ext cx="971902" cy="24779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8923" y="2020290"/>
            <a:ext cx="1191914" cy="324892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564726" y="1324961"/>
            <a:ext cx="412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 smtClean="0">
                <a:solidFill>
                  <a:srgbClr val="C00000"/>
                </a:solidFill>
              </a:rPr>
              <a:t>Structure-borne sound</a:t>
            </a:r>
            <a:endParaRPr kumimoji="1" lang="zh-CN" altLang="en-US" sz="3200" dirty="0" smtClean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64726" y="3226713"/>
            <a:ext cx="412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 smtClean="0"/>
              <a:t>LOS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air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sound</a:t>
            </a:r>
            <a:endParaRPr kumimoji="1" lang="zh-CN" altLang="en-US" sz="32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7564726" y="4968875"/>
            <a:ext cx="4120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dirty="0" smtClean="0">
                <a:solidFill>
                  <a:schemeClr val="accent6"/>
                </a:solidFill>
              </a:rPr>
              <a:t>Reflection</a:t>
            </a:r>
            <a:r>
              <a:rPr kumimoji="1" lang="zh-CN" altLang="en-US" sz="3200" dirty="0" smtClean="0">
                <a:solidFill>
                  <a:schemeClr val="accent6"/>
                </a:solidFill>
              </a:rPr>
              <a:t> </a:t>
            </a:r>
            <a:r>
              <a:rPr kumimoji="1" lang="en-US" altLang="zh-CN" sz="3200" dirty="0" smtClean="0">
                <a:solidFill>
                  <a:schemeClr val="accent6"/>
                </a:solidFill>
              </a:rPr>
              <a:t>air</a:t>
            </a:r>
            <a:r>
              <a:rPr kumimoji="1" lang="zh-CN" altLang="en-US" sz="3200" dirty="0" smtClean="0">
                <a:solidFill>
                  <a:schemeClr val="accent6"/>
                </a:solidFill>
              </a:rPr>
              <a:t> </a:t>
            </a:r>
            <a:r>
              <a:rPr kumimoji="1" lang="en-US" altLang="zh-CN" sz="3200" dirty="0" smtClean="0">
                <a:solidFill>
                  <a:schemeClr val="accent6"/>
                </a:solidFill>
              </a:rPr>
              <a:t>sound</a:t>
            </a:r>
            <a:endParaRPr kumimoji="1" lang="zh-CN" altLang="en-US" sz="32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4.5|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4.5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4.5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4.5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4.5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4.5|4.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</TotalTime>
  <Words>727</Words>
  <Application>Microsoft Macintosh PowerPoint</Application>
  <PresentationFormat>宽屏</PresentationFormat>
  <Paragraphs>207</Paragraphs>
  <Slides>36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Comic Sans MS</vt:lpstr>
      <vt:lpstr>LinLibertineI7</vt:lpstr>
      <vt:lpstr>LinLibertineT</vt:lpstr>
      <vt:lpstr>Wingdings</vt:lpstr>
      <vt:lpstr>宋体</vt:lpstr>
      <vt:lpstr>Office 主题</vt:lpstr>
      <vt:lpstr>VSkin: Sensing Touch Gestures on Surfaces  of Mobile Devices Using Acoustic Signals</vt:lpstr>
      <vt:lpstr>Motivation</vt:lpstr>
      <vt:lpstr>Motivation</vt:lpstr>
      <vt:lpstr>Motivation</vt:lpstr>
      <vt:lpstr>Motivation</vt:lpstr>
      <vt:lpstr>If we can enable the touch gestures  on all surfaces of the mobile devices? </vt:lpstr>
      <vt:lpstr>PowerPoint 演示文稿</vt:lpstr>
      <vt:lpstr>Basic idea</vt:lpstr>
      <vt:lpstr>Basic idea</vt:lpstr>
      <vt:lpstr>Basic idea</vt:lpstr>
      <vt:lpstr>Challenge 1</vt:lpstr>
      <vt:lpstr>Basic idea: Delay difference</vt:lpstr>
      <vt:lpstr>Basic idea: Delay difference</vt:lpstr>
      <vt:lpstr>Transmission signal design</vt:lpstr>
      <vt:lpstr>Transmission signal design</vt:lpstr>
      <vt:lpstr>Sound Propagation Separation </vt:lpstr>
      <vt:lpstr>Sound Propagation Separation </vt:lpstr>
      <vt:lpstr>Sound Propagation Separation </vt:lpstr>
      <vt:lpstr>Challenge 2</vt:lpstr>
      <vt:lpstr>Path coefficient</vt:lpstr>
      <vt:lpstr>Challenge 2</vt:lpstr>
      <vt:lpstr>Basic idea: Moving window</vt:lpstr>
      <vt:lpstr>Basic idea: Moving window</vt:lpstr>
      <vt:lpstr>Challenge 3</vt:lpstr>
      <vt:lpstr>Movement measurement</vt:lpstr>
      <vt:lpstr>Movement measurement</vt:lpstr>
      <vt:lpstr>Movement measurement</vt:lpstr>
      <vt:lpstr>Touch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VSkin: Sensing Touch Gestures on Surfaces  of Mobile Devices Using Acoustic Signals</dc:title>
  <dc:creator>孙 珂</dc:creator>
  <cp:lastModifiedBy>孙 珂</cp:lastModifiedBy>
  <cp:revision>235</cp:revision>
  <dcterms:created xsi:type="dcterms:W3CDTF">2018-09-11T01:29:05Z</dcterms:created>
  <dcterms:modified xsi:type="dcterms:W3CDTF">2018-10-25T02:15:50Z</dcterms:modified>
</cp:coreProperties>
</file>